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4" r:id="rId3"/>
    <p:sldId id="417" r:id="rId4"/>
    <p:sldId id="418" r:id="rId5"/>
    <p:sldId id="421" r:id="rId6"/>
    <p:sldId id="508" r:id="rId7"/>
    <p:sldId id="420" r:id="rId8"/>
    <p:sldId id="422" r:id="rId9"/>
    <p:sldId id="423" r:id="rId10"/>
    <p:sldId id="424" r:id="rId11"/>
    <p:sldId id="425" r:id="rId12"/>
    <p:sldId id="426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27" r:id="rId25"/>
    <p:sldId id="428" r:id="rId26"/>
    <p:sldId id="429" r:id="rId27"/>
    <p:sldId id="442" r:id="rId28"/>
    <p:sldId id="444" r:id="rId29"/>
    <p:sldId id="443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3" r:id="rId38"/>
    <p:sldId id="454" r:id="rId39"/>
    <p:sldId id="455" r:id="rId40"/>
    <p:sldId id="456" r:id="rId41"/>
    <p:sldId id="457" r:id="rId42"/>
    <p:sldId id="458" r:id="rId43"/>
    <p:sldId id="452" r:id="rId44"/>
    <p:sldId id="459" r:id="rId45"/>
    <p:sldId id="460" r:id="rId46"/>
    <p:sldId id="461" r:id="rId47"/>
    <p:sldId id="462" r:id="rId48"/>
    <p:sldId id="463" r:id="rId49"/>
    <p:sldId id="464" r:id="rId50"/>
    <p:sldId id="465" r:id="rId51"/>
    <p:sldId id="466" r:id="rId52"/>
    <p:sldId id="467" r:id="rId53"/>
    <p:sldId id="468" r:id="rId54"/>
    <p:sldId id="469" r:id="rId55"/>
    <p:sldId id="470" r:id="rId56"/>
    <p:sldId id="471" r:id="rId57"/>
    <p:sldId id="472" r:id="rId58"/>
    <p:sldId id="473" r:id="rId59"/>
    <p:sldId id="479" r:id="rId60"/>
    <p:sldId id="480" r:id="rId61"/>
    <p:sldId id="481" r:id="rId62"/>
    <p:sldId id="482" r:id="rId63"/>
    <p:sldId id="483" r:id="rId64"/>
    <p:sldId id="484" r:id="rId65"/>
    <p:sldId id="485" r:id="rId66"/>
    <p:sldId id="486" r:id="rId67"/>
    <p:sldId id="474" r:id="rId68"/>
    <p:sldId id="475" r:id="rId69"/>
    <p:sldId id="476" r:id="rId70"/>
    <p:sldId id="477" r:id="rId71"/>
    <p:sldId id="478" r:id="rId72"/>
    <p:sldId id="487" r:id="rId73"/>
    <p:sldId id="488" r:id="rId74"/>
    <p:sldId id="489" r:id="rId75"/>
    <p:sldId id="490" r:id="rId76"/>
    <p:sldId id="491" r:id="rId77"/>
    <p:sldId id="492" r:id="rId78"/>
    <p:sldId id="493" r:id="rId79"/>
    <p:sldId id="494" r:id="rId80"/>
    <p:sldId id="495" r:id="rId81"/>
    <p:sldId id="496" r:id="rId82"/>
    <p:sldId id="497" r:id="rId83"/>
    <p:sldId id="498" r:id="rId84"/>
    <p:sldId id="499" r:id="rId85"/>
    <p:sldId id="500" r:id="rId86"/>
    <p:sldId id="512" r:id="rId87"/>
    <p:sldId id="501" r:id="rId88"/>
    <p:sldId id="513" r:id="rId89"/>
    <p:sldId id="510" r:id="rId90"/>
    <p:sldId id="502" r:id="rId91"/>
    <p:sldId id="514" r:id="rId92"/>
    <p:sldId id="511" r:id="rId93"/>
    <p:sldId id="504" r:id="rId94"/>
    <p:sldId id="509" r:id="rId95"/>
    <p:sldId id="506" r:id="rId96"/>
    <p:sldId id="318" r:id="rId97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926B"/>
    <a:srgbClr val="F1F3EA"/>
    <a:srgbClr val="9AAE42"/>
    <a:srgbClr val="9AA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1853" y="3180080"/>
            <a:ext cx="1051623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" y="-48260"/>
            <a:ext cx="12178031" cy="324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" y="-48260"/>
            <a:ext cx="12178031" cy="324167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1851" y="5567053"/>
            <a:ext cx="10515600" cy="52260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525" y="-5080"/>
            <a:ext cx="12192000" cy="1696085"/>
          </a:xfrm>
          <a:solidFill>
            <a:srgbClr val="F1F3EA"/>
          </a:solidFill>
          <a:ln w="9525">
            <a:noFill/>
          </a:ln>
        </p:spPr>
        <p:txBody>
          <a:bodyPr anchor="ctr"/>
          <a:lstStyle>
            <a:lvl1pPr marL="0" marR="0" lvl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en-US" altLang="en-GB" sz="4400" b="0" i="0" u="none" strike="noStrike" kern="1200" cap="none" spc="0" normalizeH="0" baseline="0" noProof="1">
                <a:solidFill>
                  <a:srgbClr val="18926B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74673"/>
            <a:ext cx="10515600" cy="148780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" y="-1905"/>
            <a:ext cx="12197715" cy="1478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" y="-1905"/>
            <a:ext cx="12197715" cy="14782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9525" y="-5080"/>
            <a:ext cx="12192000" cy="1696085"/>
          </a:xfrm>
          <a:solidFill>
            <a:srgbClr val="F1F3EA"/>
          </a:solidFill>
          <a:ln w="9525">
            <a:noFill/>
          </a:ln>
        </p:spPr>
        <p:txBody>
          <a:bodyPr anchor="ctr"/>
          <a:lstStyle>
            <a:lvl1pPr marL="0" marR="0" lvl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en-US" altLang="en-GB" sz="4400" b="0" i="0" u="none" strike="noStrike" kern="1200" cap="none" spc="0" normalizeH="0" baseline="0" noProof="1">
                <a:solidFill>
                  <a:srgbClr val="18926B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-9525" y="-5080"/>
            <a:ext cx="12192000" cy="1696085"/>
          </a:xfrm>
          <a:solidFill>
            <a:srgbClr val="F1F3EA"/>
          </a:solidFill>
          <a:ln w="9525">
            <a:noFill/>
          </a:ln>
        </p:spPr>
        <p:txBody>
          <a:bodyPr anchor="ctr"/>
          <a:lstStyle>
            <a:lvl1pPr marL="0" marR="0" lvl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en-US" altLang="en-GB" sz="4400" b="0" i="0" u="none" strike="noStrike" kern="1200" cap="none" spc="0" normalizeH="0" baseline="0" noProof="1">
                <a:solidFill>
                  <a:srgbClr val="18926B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9525" y="-5080"/>
            <a:ext cx="12192000" cy="1696085"/>
          </a:xfrm>
          <a:solidFill>
            <a:srgbClr val="F1F3EA"/>
          </a:solidFill>
          <a:ln w="9525">
            <a:noFill/>
          </a:ln>
        </p:spPr>
        <p:txBody>
          <a:bodyPr anchor="ctr"/>
          <a:lstStyle>
            <a:lvl1pPr marL="0" marR="0" lvl="0" indent="0" algn="ct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0" lang="en-US" altLang="en-GB" sz="4400" b="0" i="0" u="none" strike="noStrike" kern="1200" cap="none" spc="0" normalizeH="0" baseline="0" noProof="1">
                <a:solidFill>
                  <a:srgbClr val="18926B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cybercore.co.jp/wordpress/wp-content/themes/wp-cybercore/images/logo.png">
            <a:extLst>
              <a:ext uri="{FF2B5EF4-FFF2-40B4-BE49-F238E27FC236}">
                <a16:creationId xmlns:a16="http://schemas.microsoft.com/office/drawing/2014/main" id="{CBB15975-D585-4135-B2BF-974E48A734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984" y="6195836"/>
            <a:ext cx="2192039" cy="49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Learning_Automata" TargetMode="External"/><Relationship Id="rId18" Type="http://schemas.openxmlformats.org/officeDocument/2006/relationships/hyperlink" Target="https://en.wikipedia.org/wiki/Naive_bayes_classifier" TargetMode="External"/><Relationship Id="rId26" Type="http://schemas.openxmlformats.org/officeDocument/2006/relationships/hyperlink" Target="https://en.wikipedia.org/wiki/Support_vector_machine" TargetMode="External"/><Relationship Id="rId3" Type="http://schemas.openxmlformats.org/officeDocument/2006/relationships/hyperlink" Target="https://en.wikipedia.org/wiki/Artificial_neural_network" TargetMode="External"/><Relationship Id="rId21" Type="http://schemas.openxmlformats.org/officeDocument/2006/relationships/hyperlink" Target="https://en.wikipedia.org/wiki/Nearest_neighbor_(pattern_recognition)" TargetMode="External"/><Relationship Id="rId7" Type="http://schemas.openxmlformats.org/officeDocument/2006/relationships/hyperlink" Target="https://en.wikipedia.org/wiki/Case-based_reasoning" TargetMode="External"/><Relationship Id="rId12" Type="http://schemas.openxmlformats.org/officeDocument/2006/relationships/hyperlink" Target="https://en.wikipedia.org/wiki/Variable_kernel_density_estimation#Use_for_statistical_classification" TargetMode="External"/><Relationship Id="rId17" Type="http://schemas.openxmlformats.org/officeDocument/2006/relationships/hyperlink" Target="https://en.wikipedia.org/wiki/Multilinear_subspace_learning" TargetMode="External"/><Relationship Id="rId25" Type="http://schemas.openxmlformats.org/officeDocument/2006/relationships/hyperlink" Target="https://en.wikipedia.org/w/index.php?title=Subsymbolic_machine_learning&amp;action=edit&amp;redlink=1" TargetMode="External"/><Relationship Id="rId33" Type="http://schemas.openxmlformats.org/officeDocument/2006/relationships/hyperlink" Target="https://en.wikipedia.org/wiki/Proaftn" TargetMode="External"/><Relationship Id="rId2" Type="http://schemas.openxmlformats.org/officeDocument/2006/relationships/hyperlink" Target="https://en.wikipedia.org/w/index.php?title=Analytical_learning&amp;action=edit&amp;redlink=1" TargetMode="External"/><Relationship Id="rId16" Type="http://schemas.openxmlformats.org/officeDocument/2006/relationships/hyperlink" Target="https://en.wikipedia.org/wiki/Decision_tree" TargetMode="External"/><Relationship Id="rId20" Type="http://schemas.openxmlformats.org/officeDocument/2006/relationships/hyperlink" Target="https://en.wikipedia.org/wiki/Conditional_random_field" TargetMode="External"/><Relationship Id="rId29" Type="http://schemas.openxmlformats.org/officeDocument/2006/relationships/hyperlink" Target="https://en.wikipedia.org/wiki/Ordinal_classifi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ayesian_statistics" TargetMode="External"/><Relationship Id="rId11" Type="http://schemas.openxmlformats.org/officeDocument/2006/relationships/hyperlink" Target="https://en.wikipedia.org/wiki/Group_method_of_data_handling" TargetMode="External"/><Relationship Id="rId24" Type="http://schemas.openxmlformats.org/officeDocument/2006/relationships/hyperlink" Target="https://en.wikipedia.org/w/index.php?title=Symbolic_machine_learning&amp;action=edit&amp;redlink=1" TargetMode="External"/><Relationship Id="rId32" Type="http://schemas.openxmlformats.org/officeDocument/2006/relationships/hyperlink" Target="https://en.wikipedia.org/wiki/Statistical_relational_learning" TargetMode="External"/><Relationship Id="rId5" Type="http://schemas.openxmlformats.org/officeDocument/2006/relationships/hyperlink" Target="https://en.wikipedia.org/wiki/Boosting_(meta-algorithm)" TargetMode="External"/><Relationship Id="rId15" Type="http://schemas.openxmlformats.org/officeDocument/2006/relationships/hyperlink" Target="https://en.wikipedia.org/wiki/Minimum_message_length" TargetMode="External"/><Relationship Id="rId23" Type="http://schemas.openxmlformats.org/officeDocument/2006/relationships/hyperlink" Target="https://en.wikipedia.org/wiki/Ripple_down_rules" TargetMode="External"/><Relationship Id="rId28" Type="http://schemas.openxmlformats.org/officeDocument/2006/relationships/hyperlink" Target="https://en.wikipedia.org/wiki/Ensembles_of_Classifiers" TargetMode="External"/><Relationship Id="rId10" Type="http://schemas.openxmlformats.org/officeDocument/2006/relationships/hyperlink" Target="https://en.wikipedia.org/wiki/Gaussian_process_regression" TargetMode="External"/><Relationship Id="rId19" Type="http://schemas.openxmlformats.org/officeDocument/2006/relationships/hyperlink" Target="https://en.wikipedia.org/wiki/Maximum_entropy_classifier" TargetMode="External"/><Relationship Id="rId31" Type="http://schemas.openxmlformats.org/officeDocument/2006/relationships/hyperlink" Target="https://en.wikipedia.org/w/index.php?title=Handling_imbalanced_datasets&amp;action=edit&amp;redlink=1" TargetMode="External"/><Relationship Id="rId4" Type="http://schemas.openxmlformats.org/officeDocument/2006/relationships/hyperlink" Target="https://en.wikipedia.org/wiki/Backpropagation" TargetMode="External"/><Relationship Id="rId9" Type="http://schemas.openxmlformats.org/officeDocument/2006/relationships/hyperlink" Target="https://en.wikipedia.org/wiki/Inductive_logic_programming" TargetMode="External"/><Relationship Id="rId14" Type="http://schemas.openxmlformats.org/officeDocument/2006/relationships/hyperlink" Target="https://en.wikipedia.org/wiki/Learning_classifier_system" TargetMode="External"/><Relationship Id="rId22" Type="http://schemas.openxmlformats.org/officeDocument/2006/relationships/hyperlink" Target="https://en.wikipedia.org/wiki/Probably_approximately_correct_learning" TargetMode="External"/><Relationship Id="rId27" Type="http://schemas.openxmlformats.org/officeDocument/2006/relationships/hyperlink" Target="https://en.wikipedia.org/wiki/Random_forest" TargetMode="External"/><Relationship Id="rId30" Type="http://schemas.openxmlformats.org/officeDocument/2006/relationships/hyperlink" Target="https://en.wikipedia.org/wiki/Data_Pre-processing" TargetMode="External"/><Relationship Id="rId8" Type="http://schemas.openxmlformats.org/officeDocument/2006/relationships/hyperlink" Target="https://en.wikipedia.org/wiki/Decision_tree_learn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neural_network" TargetMode="External"/><Relationship Id="rId13" Type="http://schemas.openxmlformats.org/officeDocument/2006/relationships/hyperlink" Target="https://en.wikipedia.org/wiki/Method_of_moments_(statistics)" TargetMode="External"/><Relationship Id="rId18" Type="http://schemas.openxmlformats.org/officeDocument/2006/relationships/hyperlink" Target="https://en.wikipedia.org/wiki/Singular_value_decomposition" TargetMode="External"/><Relationship Id="rId3" Type="http://schemas.openxmlformats.org/officeDocument/2006/relationships/hyperlink" Target="https://en.wikipedia.org/wiki/K-means" TargetMode="External"/><Relationship Id="rId7" Type="http://schemas.openxmlformats.org/officeDocument/2006/relationships/hyperlink" Target="https://en.wikipedia.org/wiki/Anomaly_detection" TargetMode="External"/><Relationship Id="rId12" Type="http://schemas.openxmlformats.org/officeDocument/2006/relationships/hyperlink" Target="https://en.wikipedia.org/wiki/Expectation%E2%80%93maximization_algorithm" TargetMode="External"/><Relationship Id="rId17" Type="http://schemas.openxmlformats.org/officeDocument/2006/relationships/hyperlink" Target="https://en.wikipedia.org/wiki/Non-negative_matrix_factorization" TargetMode="External"/><Relationship Id="rId2" Type="http://schemas.openxmlformats.org/officeDocument/2006/relationships/hyperlink" Target="https://en.wikipedia.org/wiki/Data_clustering" TargetMode="External"/><Relationship Id="rId16" Type="http://schemas.openxmlformats.org/officeDocument/2006/relationships/hyperlink" Target="https://en.wikipedia.org/wiki/Independent_component_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Unsupervised_learning#cite_note-2" TargetMode="External"/><Relationship Id="rId11" Type="http://schemas.openxmlformats.org/officeDocument/2006/relationships/hyperlink" Target="https://en.wikipedia.org/wiki/Latent_variable_model" TargetMode="External"/><Relationship Id="rId5" Type="http://schemas.openxmlformats.org/officeDocument/2006/relationships/hyperlink" Target="https://en.wikipedia.org/wiki/Hierarchical_clustering" TargetMode="External"/><Relationship Id="rId15" Type="http://schemas.openxmlformats.org/officeDocument/2006/relationships/hyperlink" Target="https://en.wikipedia.org/wiki/Principal_component_analysis" TargetMode="External"/><Relationship Id="rId10" Type="http://schemas.openxmlformats.org/officeDocument/2006/relationships/hyperlink" Target="https://en.wikipedia.org/wiki/Generative_Adversarial_Networks" TargetMode="External"/><Relationship Id="rId19" Type="http://schemas.openxmlformats.org/officeDocument/2006/relationships/hyperlink" Target="https://en.wikipedia.org/wiki/Unsupervised_learning#cite_note-3" TargetMode="External"/><Relationship Id="rId4" Type="http://schemas.openxmlformats.org/officeDocument/2006/relationships/hyperlink" Target="https://en.wikipedia.org/wiki/Mixture_models" TargetMode="External"/><Relationship Id="rId9" Type="http://schemas.openxmlformats.org/officeDocument/2006/relationships/hyperlink" Target="https://en.wikipedia.org/wiki/Hebbian_Learning" TargetMode="External"/><Relationship Id="rId14" Type="http://schemas.openxmlformats.org/officeDocument/2006/relationships/hyperlink" Target="https://en.wikipedia.org/wiki/Blind_signal_separation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Introduction to Machine Learning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altLang="en-US" dirty="0"/>
              <a:t>Trinh Nguyen Quoc</a:t>
            </a:r>
          </a:p>
          <a:p>
            <a:r>
              <a:rPr lang="en-GB" altLang="en-US" dirty="0"/>
              <a:t>2017 – 09 – 07</a:t>
            </a:r>
          </a:p>
          <a:p>
            <a:endParaRPr lang="en-GB" altLang="en-US" dirty="0"/>
          </a:p>
          <a:p>
            <a:r>
              <a:rPr lang="en-GB" altLang="en-US" dirty="0"/>
              <a:t>nguyenquoctrinhctt3@gmail.com</a:t>
            </a:r>
          </a:p>
          <a:p>
            <a:endParaRPr lang="en-GB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3256D-E819-497B-9743-8548376D5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982" y="1825625"/>
            <a:ext cx="8274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2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F723C5-AD32-486C-9815-0C4AD3321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982" y="1825625"/>
            <a:ext cx="8274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09A2A37-03A1-48BC-B8FA-A0761C72C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190" y="1825625"/>
            <a:ext cx="82436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1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6B3EB4-F87F-4C84-AAA9-45819E18B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218" y="1825625"/>
            <a:ext cx="82055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5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1626604-FA56-41CA-AD55-9DCA2B25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117" y="1825625"/>
            <a:ext cx="82357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85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C95CDC2-1E42-40C7-9B64-A09B3EB64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355" y="1825625"/>
            <a:ext cx="82112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1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526466-B8D3-4757-8AB6-E6BC1130A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713" y="1825625"/>
            <a:ext cx="82285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ABE4A-EF89-4F36-9D68-A97CE985C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769" y="1825625"/>
            <a:ext cx="82364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3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29FE16D-402D-47C3-8A0E-DB5A8E275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797" y="1825625"/>
            <a:ext cx="82864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17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DC707AF-CD53-408A-A13D-24D384536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982" y="1825625"/>
            <a:ext cx="8274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1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23A5-7907-46B1-95B2-E1932243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9A16D2C-8AE8-44B4-80C0-C3473DFC79F9}"/>
              </a:ext>
            </a:extLst>
          </p:cNvPr>
          <p:cNvSpPr txBox="1">
            <a:spLocks noChangeArrowheads="1"/>
          </p:cNvSpPr>
          <p:nvPr/>
        </p:nvSpPr>
        <p:spPr>
          <a:xfrm>
            <a:off x="1143000" y="1889578"/>
            <a:ext cx="9414164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1975" indent="-457200">
              <a:buClr>
                <a:schemeClr val="tx1"/>
              </a:buClr>
              <a:buSzPct val="45000"/>
              <a:buFont typeface="Wingdings" panose="05000000000000000000" pitchFamily="2" charset="2"/>
              <a:buChar char="Ø"/>
              <a:tabLst>
                <a:tab pos="412750" algn="l"/>
                <a:tab pos="525463" algn="l"/>
                <a:tab pos="982663" algn="l"/>
                <a:tab pos="1439863" algn="l"/>
                <a:tab pos="1897063" algn="l"/>
                <a:tab pos="2354263" algn="l"/>
                <a:tab pos="2811463" algn="l"/>
                <a:tab pos="3268663" algn="l"/>
                <a:tab pos="3725863" algn="l"/>
                <a:tab pos="4183063" algn="l"/>
                <a:tab pos="4640263" algn="l"/>
                <a:tab pos="5097463" algn="l"/>
                <a:tab pos="5554663" algn="l"/>
                <a:tab pos="6011863" algn="l"/>
                <a:tab pos="6469063" algn="l"/>
                <a:tab pos="6926263" algn="l"/>
                <a:tab pos="7383463" algn="l"/>
                <a:tab pos="7840663" algn="l"/>
                <a:tab pos="8297863" algn="l"/>
                <a:tab pos="8755063" algn="l"/>
                <a:tab pos="9212263" algn="l"/>
              </a:tabLst>
            </a:pPr>
            <a:endParaRPr lang="en-GB" sz="2400" dirty="0"/>
          </a:p>
          <a:p>
            <a:pPr marL="561975" indent="-457200">
              <a:buClr>
                <a:schemeClr val="tx1"/>
              </a:buClr>
              <a:buSzPct val="45000"/>
              <a:buFont typeface="Wingdings" panose="05000000000000000000" pitchFamily="2" charset="2"/>
              <a:buChar char="Ø"/>
              <a:tabLst>
                <a:tab pos="412750" algn="l"/>
                <a:tab pos="525463" algn="l"/>
                <a:tab pos="982663" algn="l"/>
                <a:tab pos="1439863" algn="l"/>
                <a:tab pos="1897063" algn="l"/>
                <a:tab pos="2354263" algn="l"/>
                <a:tab pos="2811463" algn="l"/>
                <a:tab pos="3268663" algn="l"/>
                <a:tab pos="3725863" algn="l"/>
                <a:tab pos="4183063" algn="l"/>
                <a:tab pos="4640263" algn="l"/>
                <a:tab pos="5097463" algn="l"/>
                <a:tab pos="5554663" algn="l"/>
                <a:tab pos="6011863" algn="l"/>
                <a:tab pos="6469063" algn="l"/>
                <a:tab pos="6926263" algn="l"/>
                <a:tab pos="7383463" algn="l"/>
                <a:tab pos="7840663" algn="l"/>
                <a:tab pos="8297863" algn="l"/>
                <a:tab pos="8755063" algn="l"/>
                <a:tab pos="9212263" algn="l"/>
              </a:tabLst>
            </a:pPr>
            <a:endParaRPr lang="en-US" altLang="en-US" sz="2600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3F4F320-54B8-4BAB-9F05-9B458345C46E}"/>
              </a:ext>
            </a:extLst>
          </p:cNvPr>
          <p:cNvSpPr txBox="1">
            <a:spLocks noChangeArrowheads="1"/>
          </p:cNvSpPr>
          <p:nvPr/>
        </p:nvSpPr>
        <p:spPr>
          <a:xfrm>
            <a:off x="6086475" y="1883681"/>
            <a:ext cx="5295900" cy="4278313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1975" indent="-457200">
              <a:buSzPct val="45000"/>
              <a:buFont typeface="Wingdings" panose="05000000000000000000" pitchFamily="2" charset="2"/>
              <a:buChar char="Ø"/>
              <a:tabLst>
                <a:tab pos="412750" algn="l"/>
                <a:tab pos="525463" algn="l"/>
                <a:tab pos="982663" algn="l"/>
                <a:tab pos="1439863" algn="l"/>
                <a:tab pos="1897063" algn="l"/>
                <a:tab pos="2354263" algn="l"/>
                <a:tab pos="2811463" algn="l"/>
                <a:tab pos="3268663" algn="l"/>
                <a:tab pos="3725863" algn="l"/>
                <a:tab pos="4183063" algn="l"/>
                <a:tab pos="4640263" algn="l"/>
                <a:tab pos="5097463" algn="l"/>
                <a:tab pos="5554663" algn="l"/>
                <a:tab pos="6011863" algn="l"/>
                <a:tab pos="6469063" algn="l"/>
                <a:tab pos="6926263" algn="l"/>
                <a:tab pos="7383463" algn="l"/>
                <a:tab pos="7840663" algn="l"/>
                <a:tab pos="8297863" algn="l"/>
                <a:tab pos="8755063" algn="l"/>
                <a:tab pos="9212263" algn="l"/>
              </a:tabLst>
            </a:pPr>
            <a:endParaRPr lang="en-US" altLang="en-US" sz="2600" dirty="0"/>
          </a:p>
        </p:txBody>
      </p:sp>
    </p:spTree>
    <p:extLst>
      <p:ext uri="{BB962C8B-B14F-4D97-AF65-F5344CB8AC3E}">
        <p14:creationId xmlns:p14="http://schemas.microsoft.com/office/powerpoint/2010/main" val="401070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EC103FC-374C-4657-9B6F-216D23F44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081" y="1825625"/>
            <a:ext cx="83118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7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and Polynomial Regression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3F802F8-9F1E-4B6D-A742-0FC24579C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117" y="1825625"/>
            <a:ext cx="82357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9E20F-507E-4BAA-8821-2F6F5650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96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D2FC644-C40D-4377-9825-2E442BDFB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412" y="1825625"/>
            <a:ext cx="81611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9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02E6E3-4D7A-46E7-8EC2-F08FC853E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394" y="1825625"/>
            <a:ext cx="82532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8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3F32DC9-41E7-4615-BBF6-307F86B14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482" y="1825625"/>
            <a:ext cx="8217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1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2FBCAE0-5C64-4BA2-8343-3686FF1C2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880" y="1825625"/>
            <a:ext cx="8266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1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1456C66-8F78-4CCC-B51C-2AADE15B6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050" y="1825625"/>
            <a:ext cx="8279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4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97602-0F10-488F-98E0-13EF8068E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52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880F733-94D4-4705-9087-F4700B046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971" y="1825625"/>
            <a:ext cx="82480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8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7AF05E-14E1-4FFB-913C-E1EE96B73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078" y="1825625"/>
            <a:ext cx="8237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33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171873D-B64B-42A7-ACA0-510DE791E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2021" y="1825625"/>
            <a:ext cx="8367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33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792454-FDB9-401E-8358-7D9F8DD05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007" y="1825625"/>
            <a:ext cx="82299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CB9BAA3-E608-4298-BBC7-07A57EC31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889" y="1825625"/>
            <a:ext cx="82242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59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61B7EFB-BA3D-4516-8368-8E959E997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562" y="1825625"/>
            <a:ext cx="82408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6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97602-0F10-488F-98E0-13EF8068E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63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AEBC60E-D7B6-4367-89B7-007589D94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701" y="1825625"/>
            <a:ext cx="82005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09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E569F9A-3A58-4EFC-87FA-F012DF6FB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078" y="1825625"/>
            <a:ext cx="8237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97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BEBB0EA-E4AB-4E24-B6D2-18E2046FF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138" y="1825625"/>
            <a:ext cx="8187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47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1E0D4E9-B10F-4A6A-985B-8DC03F28F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971" y="1825625"/>
            <a:ext cx="82480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2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5D9186-9CBE-4B5E-87A1-B65BDD426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482" y="1825625"/>
            <a:ext cx="8217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6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674E60-55E5-4E9C-BB57-09F5C64FA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850" y="1825625"/>
            <a:ext cx="82443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8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61609-811C-4630-A67B-755EC953B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637" y="1825625"/>
            <a:ext cx="83047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59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8A8D0F0-A1F7-412D-A6E6-BA0731DDE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147" y="1825625"/>
            <a:ext cx="82617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5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EB5CDF-0B8F-4524-AA0A-065B61AAC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423" y="1825625"/>
            <a:ext cx="82371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02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97602-0F10-488F-98E0-13EF8068E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61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F9887DC-5D7F-4160-AB50-77F94CCDC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053" y="1825625"/>
            <a:ext cx="81918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03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8E27928-2505-4C0B-8D87-508703DF0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735" y="1825625"/>
            <a:ext cx="82805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61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E16E248-79F0-4B98-A442-4579CEABE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390" y="1825625"/>
            <a:ext cx="82552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72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2BE7F43-456C-4A4F-B08B-ADCCD0B73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195" y="1825625"/>
            <a:ext cx="82636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40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1FBF6E5-1270-4DE4-9EB7-88947E8C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117" y="1825625"/>
            <a:ext cx="82357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29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84BE6E8-72BC-4702-9D20-359903681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982" y="1825625"/>
            <a:ext cx="8274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F3AA9-3582-463B-8A74-2236DA90C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534" y="1825625"/>
            <a:ext cx="82249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024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93EC3B-EBB2-4518-84AE-82958485D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465" y="1825625"/>
            <a:ext cx="82350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43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28D98BC-1A8E-4D53-B0B2-EF1C70EFE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202" y="1825625"/>
            <a:ext cx="82975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39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B28E3-948B-4B99-B55D-89071E879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82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47FBD1F-8A48-40E7-87E1-6844C75EA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394" y="1825625"/>
            <a:ext cx="82532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2D5DED-0379-439F-A0FD-CCF76F8C5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960" y="1825625"/>
            <a:ext cx="82220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19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5ED2869-9B80-459A-864E-222C5A16A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269" y="1825625"/>
            <a:ext cx="82714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67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B28E3-948B-4B99-B55D-89071E879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32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9C53A5B-D455-4E3C-AB8A-550E02CD6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710" y="1825625"/>
            <a:ext cx="83285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74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845103A-5C1D-47F3-B4FB-5E01E711F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679" y="1825625"/>
            <a:ext cx="82206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58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F35B22-B225-44BB-9E4F-98EADDC72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684" y="1825625"/>
            <a:ext cx="82786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6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5177-8288-4A0C-AED9-F515B074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7E03B-DD19-42DF-AA8D-61C8852B3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31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6A3624-2964-421E-94AD-80D42060F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050" y="1825625"/>
            <a:ext cx="8279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22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740058E-CEFD-4B06-A936-B0B380AB8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269" y="1825625"/>
            <a:ext cx="82714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00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A23387D-4E35-4C3B-BCAB-B9962D1DF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584" y="1825625"/>
            <a:ext cx="8354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01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86B03D9-1BEE-4B95-801E-BF0D9523B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465" y="1825625"/>
            <a:ext cx="82350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0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9F9EE47-15DF-4632-A4E8-18BCCE052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908" y="1825625"/>
            <a:ext cx="82401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09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1227DA4-D12A-4753-92B4-F2B737242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684" y="1825625"/>
            <a:ext cx="82786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3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7C2B17C-EA69-4EC0-808E-54329C985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468" y="1825625"/>
            <a:ext cx="82910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157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38E62E9-A64A-420A-844D-1B8D5C868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656" y="1825625"/>
            <a:ext cx="82306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4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B28E3-948B-4B99-B55D-89071E879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649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9EB9A94-4189-4614-91E5-3C2C366CD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286" y="1825625"/>
            <a:ext cx="81854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5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6EA2E23-611A-475D-8BB4-14E3B6104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632" y="1825625"/>
            <a:ext cx="82487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115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C9D4848-CD33-4B93-A4D7-A5C59895B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769" y="1825625"/>
            <a:ext cx="82364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224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3AB2044-696E-4528-9D4B-CFFEFD159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532" y="1825625"/>
            <a:ext cx="82429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6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C3F89E-0A3A-4DB2-8266-2E54A872C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668" y="1825625"/>
            <a:ext cx="83106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24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84EA4F7-D491-4F98-A259-F721B2D0D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359" y="1825625"/>
            <a:ext cx="82292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6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BB622CE-128C-44A8-924A-B809E166C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160" y="1825625"/>
            <a:ext cx="82916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582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13B9499-F6DA-41B3-A41A-9DACCE8BD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554" y="1825625"/>
            <a:ext cx="82668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6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66771B5-65AC-4CE7-8515-9213413EE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121" y="1825625"/>
            <a:ext cx="82177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13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AD7E64A-0567-4F91-888E-79F2C7F77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147" y="1825625"/>
            <a:ext cx="83417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2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97B548-215F-4167-8F76-8A95C768E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302" y="1825625"/>
            <a:ext cx="82733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30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D6705C-1BE0-44C8-8CD3-D01C0F742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2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A0AC0A-C7FB-4534-B815-F5AAD1EF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868" y="1825625"/>
            <a:ext cx="82882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634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58EE86C-1894-4782-987D-3D50EE0ED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587" y="1825625"/>
            <a:ext cx="82048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005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B783EE4-2610-44E3-9CFA-951ED5F02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554" y="1825625"/>
            <a:ext cx="82668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3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2E776D9-7A46-4CA1-AE00-2B9D3D2AF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992" y="1825625"/>
            <a:ext cx="83220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620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BF22E03-0C9F-4A8D-975D-8594752F7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420" y="1825625"/>
            <a:ext cx="83231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539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78CBD39-B3E1-472E-A5F6-8735BA96A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963" y="1825625"/>
            <a:ext cx="83100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226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00BBBE-0063-40B8-ABF7-B8935DCA96D3}"/>
              </a:ext>
            </a:extLst>
          </p:cNvPr>
          <p:cNvSpPr/>
          <p:nvPr/>
        </p:nvSpPr>
        <p:spPr>
          <a:xfrm>
            <a:off x="838200" y="2142982"/>
            <a:ext cx="9677400" cy="529200"/>
          </a:xfrm>
          <a:prstGeom prst="rect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36C6A71-82A2-48BF-A5C7-6B0E3DB4BDB7}"/>
              </a:ext>
            </a:extLst>
          </p:cNvPr>
          <p:cNvSpPr/>
          <p:nvPr/>
        </p:nvSpPr>
        <p:spPr>
          <a:xfrm>
            <a:off x="1322070" y="1833022"/>
            <a:ext cx="6774180" cy="619920"/>
          </a:xfrm>
          <a:custGeom>
            <a:avLst/>
            <a:gdLst>
              <a:gd name="connsiteX0" fmla="*/ 0 w 6774180"/>
              <a:gd name="connsiteY0" fmla="*/ 103322 h 619920"/>
              <a:gd name="connsiteX1" fmla="*/ 103322 w 6774180"/>
              <a:gd name="connsiteY1" fmla="*/ 0 h 619920"/>
              <a:gd name="connsiteX2" fmla="*/ 6670858 w 6774180"/>
              <a:gd name="connsiteY2" fmla="*/ 0 h 619920"/>
              <a:gd name="connsiteX3" fmla="*/ 6774180 w 6774180"/>
              <a:gd name="connsiteY3" fmla="*/ 103322 h 619920"/>
              <a:gd name="connsiteX4" fmla="*/ 6774180 w 6774180"/>
              <a:gd name="connsiteY4" fmla="*/ 516598 h 619920"/>
              <a:gd name="connsiteX5" fmla="*/ 6670858 w 6774180"/>
              <a:gd name="connsiteY5" fmla="*/ 619920 h 619920"/>
              <a:gd name="connsiteX6" fmla="*/ 103322 w 6774180"/>
              <a:gd name="connsiteY6" fmla="*/ 619920 h 619920"/>
              <a:gd name="connsiteX7" fmla="*/ 0 w 6774180"/>
              <a:gd name="connsiteY7" fmla="*/ 516598 h 619920"/>
              <a:gd name="connsiteX8" fmla="*/ 0 w 6774180"/>
              <a:gd name="connsiteY8" fmla="*/ 103322 h 61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4180" h="619920">
                <a:moveTo>
                  <a:pt x="0" y="103322"/>
                </a:moveTo>
                <a:cubicBezTo>
                  <a:pt x="0" y="46259"/>
                  <a:pt x="46259" y="0"/>
                  <a:pt x="103322" y="0"/>
                </a:cubicBezTo>
                <a:lnTo>
                  <a:pt x="6670858" y="0"/>
                </a:lnTo>
                <a:cubicBezTo>
                  <a:pt x="6727921" y="0"/>
                  <a:pt x="6774180" y="46259"/>
                  <a:pt x="6774180" y="103322"/>
                </a:cubicBezTo>
                <a:lnTo>
                  <a:pt x="6774180" y="516598"/>
                </a:lnTo>
                <a:cubicBezTo>
                  <a:pt x="6774180" y="573661"/>
                  <a:pt x="6727921" y="619920"/>
                  <a:pt x="6670858" y="619920"/>
                </a:cubicBezTo>
                <a:lnTo>
                  <a:pt x="103322" y="619920"/>
                </a:lnTo>
                <a:cubicBezTo>
                  <a:pt x="46259" y="619920"/>
                  <a:pt x="0" y="573661"/>
                  <a:pt x="0" y="516598"/>
                </a:cubicBezTo>
                <a:lnTo>
                  <a:pt x="0" y="10332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6310" tIns="30262" rIns="286310" bIns="30262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Supervised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AB9C9F-2047-42D4-B454-CECD12A6C0B9}"/>
              </a:ext>
            </a:extLst>
          </p:cNvPr>
          <p:cNvSpPr/>
          <p:nvPr/>
        </p:nvSpPr>
        <p:spPr>
          <a:xfrm>
            <a:off x="838200" y="3095542"/>
            <a:ext cx="9677400" cy="529200"/>
          </a:xfrm>
          <a:prstGeom prst="rect">
            <a:avLst/>
          </a:prstGeom>
        </p:spPr>
        <p:style>
          <a:lnRef idx="2">
            <a:schemeClr val="accent4">
              <a:hueOff val="5197846"/>
              <a:satOff val="-23984"/>
              <a:lumOff val="88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DF5C2-CE09-46F5-A636-56FFB5642DD3}"/>
              </a:ext>
            </a:extLst>
          </p:cNvPr>
          <p:cNvSpPr/>
          <p:nvPr/>
        </p:nvSpPr>
        <p:spPr>
          <a:xfrm>
            <a:off x="1322070" y="2785582"/>
            <a:ext cx="6774180" cy="619920"/>
          </a:xfrm>
          <a:custGeom>
            <a:avLst/>
            <a:gdLst>
              <a:gd name="connsiteX0" fmla="*/ 0 w 6774180"/>
              <a:gd name="connsiteY0" fmla="*/ 103322 h 619920"/>
              <a:gd name="connsiteX1" fmla="*/ 103322 w 6774180"/>
              <a:gd name="connsiteY1" fmla="*/ 0 h 619920"/>
              <a:gd name="connsiteX2" fmla="*/ 6670858 w 6774180"/>
              <a:gd name="connsiteY2" fmla="*/ 0 h 619920"/>
              <a:gd name="connsiteX3" fmla="*/ 6774180 w 6774180"/>
              <a:gd name="connsiteY3" fmla="*/ 103322 h 619920"/>
              <a:gd name="connsiteX4" fmla="*/ 6774180 w 6774180"/>
              <a:gd name="connsiteY4" fmla="*/ 516598 h 619920"/>
              <a:gd name="connsiteX5" fmla="*/ 6670858 w 6774180"/>
              <a:gd name="connsiteY5" fmla="*/ 619920 h 619920"/>
              <a:gd name="connsiteX6" fmla="*/ 103322 w 6774180"/>
              <a:gd name="connsiteY6" fmla="*/ 619920 h 619920"/>
              <a:gd name="connsiteX7" fmla="*/ 0 w 6774180"/>
              <a:gd name="connsiteY7" fmla="*/ 516598 h 619920"/>
              <a:gd name="connsiteX8" fmla="*/ 0 w 6774180"/>
              <a:gd name="connsiteY8" fmla="*/ 103322 h 61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4180" h="619920">
                <a:moveTo>
                  <a:pt x="0" y="103322"/>
                </a:moveTo>
                <a:cubicBezTo>
                  <a:pt x="0" y="46259"/>
                  <a:pt x="46259" y="0"/>
                  <a:pt x="103322" y="0"/>
                </a:cubicBezTo>
                <a:lnTo>
                  <a:pt x="6670858" y="0"/>
                </a:lnTo>
                <a:cubicBezTo>
                  <a:pt x="6727921" y="0"/>
                  <a:pt x="6774180" y="46259"/>
                  <a:pt x="6774180" y="103322"/>
                </a:cubicBezTo>
                <a:lnTo>
                  <a:pt x="6774180" y="516598"/>
                </a:lnTo>
                <a:cubicBezTo>
                  <a:pt x="6774180" y="573661"/>
                  <a:pt x="6727921" y="619920"/>
                  <a:pt x="6670858" y="619920"/>
                </a:cubicBezTo>
                <a:lnTo>
                  <a:pt x="103322" y="619920"/>
                </a:lnTo>
                <a:cubicBezTo>
                  <a:pt x="46259" y="619920"/>
                  <a:pt x="0" y="573661"/>
                  <a:pt x="0" y="516598"/>
                </a:cubicBezTo>
                <a:lnTo>
                  <a:pt x="0" y="10332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5197846"/>
              <a:satOff val="-23984"/>
              <a:lumOff val="883"/>
              <a:alphaOff val="0"/>
            </a:schemeClr>
          </a:fillRef>
          <a:effectRef idx="0">
            <a:schemeClr val="accent4">
              <a:hueOff val="5197846"/>
              <a:satOff val="-23984"/>
              <a:lumOff val="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6310" tIns="30262" rIns="286310" bIns="30262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Unsupervised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71ACB5-00B0-43C8-A26C-C76E10403349}"/>
              </a:ext>
            </a:extLst>
          </p:cNvPr>
          <p:cNvSpPr/>
          <p:nvPr/>
        </p:nvSpPr>
        <p:spPr>
          <a:xfrm>
            <a:off x="838200" y="4048102"/>
            <a:ext cx="9677400" cy="529200"/>
          </a:xfrm>
          <a:prstGeom prst="rect">
            <a:avLst/>
          </a:prstGeom>
        </p:spPr>
        <p:style>
          <a:lnRef idx="2">
            <a:schemeClr val="accent4">
              <a:hueOff val="10395692"/>
              <a:satOff val="-47968"/>
              <a:lumOff val="1765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8EC00E-BEF7-49EE-A33E-5D7322A1E77B}"/>
              </a:ext>
            </a:extLst>
          </p:cNvPr>
          <p:cNvSpPr/>
          <p:nvPr/>
        </p:nvSpPr>
        <p:spPr>
          <a:xfrm>
            <a:off x="1322070" y="3738142"/>
            <a:ext cx="6774180" cy="619920"/>
          </a:xfrm>
          <a:custGeom>
            <a:avLst/>
            <a:gdLst>
              <a:gd name="connsiteX0" fmla="*/ 0 w 6774180"/>
              <a:gd name="connsiteY0" fmla="*/ 103322 h 619920"/>
              <a:gd name="connsiteX1" fmla="*/ 103322 w 6774180"/>
              <a:gd name="connsiteY1" fmla="*/ 0 h 619920"/>
              <a:gd name="connsiteX2" fmla="*/ 6670858 w 6774180"/>
              <a:gd name="connsiteY2" fmla="*/ 0 h 619920"/>
              <a:gd name="connsiteX3" fmla="*/ 6774180 w 6774180"/>
              <a:gd name="connsiteY3" fmla="*/ 103322 h 619920"/>
              <a:gd name="connsiteX4" fmla="*/ 6774180 w 6774180"/>
              <a:gd name="connsiteY4" fmla="*/ 516598 h 619920"/>
              <a:gd name="connsiteX5" fmla="*/ 6670858 w 6774180"/>
              <a:gd name="connsiteY5" fmla="*/ 619920 h 619920"/>
              <a:gd name="connsiteX6" fmla="*/ 103322 w 6774180"/>
              <a:gd name="connsiteY6" fmla="*/ 619920 h 619920"/>
              <a:gd name="connsiteX7" fmla="*/ 0 w 6774180"/>
              <a:gd name="connsiteY7" fmla="*/ 516598 h 619920"/>
              <a:gd name="connsiteX8" fmla="*/ 0 w 6774180"/>
              <a:gd name="connsiteY8" fmla="*/ 103322 h 61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4180" h="619920">
                <a:moveTo>
                  <a:pt x="0" y="103322"/>
                </a:moveTo>
                <a:cubicBezTo>
                  <a:pt x="0" y="46259"/>
                  <a:pt x="46259" y="0"/>
                  <a:pt x="103322" y="0"/>
                </a:cubicBezTo>
                <a:lnTo>
                  <a:pt x="6670858" y="0"/>
                </a:lnTo>
                <a:cubicBezTo>
                  <a:pt x="6727921" y="0"/>
                  <a:pt x="6774180" y="46259"/>
                  <a:pt x="6774180" y="103322"/>
                </a:cubicBezTo>
                <a:lnTo>
                  <a:pt x="6774180" y="516598"/>
                </a:lnTo>
                <a:cubicBezTo>
                  <a:pt x="6774180" y="573661"/>
                  <a:pt x="6727921" y="619920"/>
                  <a:pt x="6670858" y="619920"/>
                </a:cubicBezTo>
                <a:lnTo>
                  <a:pt x="103322" y="619920"/>
                </a:lnTo>
                <a:cubicBezTo>
                  <a:pt x="46259" y="619920"/>
                  <a:pt x="0" y="573661"/>
                  <a:pt x="0" y="516598"/>
                </a:cubicBezTo>
                <a:lnTo>
                  <a:pt x="0" y="10332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0395692"/>
              <a:satOff val="-47968"/>
              <a:lumOff val="1765"/>
              <a:alphaOff val="0"/>
            </a:schemeClr>
          </a:fillRef>
          <a:effectRef idx="0">
            <a:schemeClr val="accent4">
              <a:hueOff val="10395692"/>
              <a:satOff val="-47968"/>
              <a:lumOff val="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6310" tIns="30262" rIns="286310" bIns="30262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dirty="0"/>
              <a:t>Semi-supervised Learning</a:t>
            </a:r>
            <a:endParaRPr lang="en-US" sz="2100" kern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CF99C5-F257-4CDF-9E8F-58E6C7663AED}"/>
              </a:ext>
            </a:extLst>
          </p:cNvPr>
          <p:cNvSpPr/>
          <p:nvPr/>
        </p:nvSpPr>
        <p:spPr>
          <a:xfrm>
            <a:off x="838200" y="5106044"/>
            <a:ext cx="9677400" cy="52920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>
              <a:hueOff val="10395692"/>
              <a:satOff val="-47968"/>
              <a:lumOff val="1765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69DED8-A1E4-4067-AC13-50B068A6C69C}"/>
              </a:ext>
            </a:extLst>
          </p:cNvPr>
          <p:cNvSpPr/>
          <p:nvPr/>
        </p:nvSpPr>
        <p:spPr>
          <a:xfrm>
            <a:off x="1322070" y="4796084"/>
            <a:ext cx="6774180" cy="619920"/>
          </a:xfrm>
          <a:custGeom>
            <a:avLst/>
            <a:gdLst>
              <a:gd name="connsiteX0" fmla="*/ 0 w 6774180"/>
              <a:gd name="connsiteY0" fmla="*/ 103322 h 619920"/>
              <a:gd name="connsiteX1" fmla="*/ 103322 w 6774180"/>
              <a:gd name="connsiteY1" fmla="*/ 0 h 619920"/>
              <a:gd name="connsiteX2" fmla="*/ 6670858 w 6774180"/>
              <a:gd name="connsiteY2" fmla="*/ 0 h 619920"/>
              <a:gd name="connsiteX3" fmla="*/ 6774180 w 6774180"/>
              <a:gd name="connsiteY3" fmla="*/ 103322 h 619920"/>
              <a:gd name="connsiteX4" fmla="*/ 6774180 w 6774180"/>
              <a:gd name="connsiteY4" fmla="*/ 516598 h 619920"/>
              <a:gd name="connsiteX5" fmla="*/ 6670858 w 6774180"/>
              <a:gd name="connsiteY5" fmla="*/ 619920 h 619920"/>
              <a:gd name="connsiteX6" fmla="*/ 103322 w 6774180"/>
              <a:gd name="connsiteY6" fmla="*/ 619920 h 619920"/>
              <a:gd name="connsiteX7" fmla="*/ 0 w 6774180"/>
              <a:gd name="connsiteY7" fmla="*/ 516598 h 619920"/>
              <a:gd name="connsiteX8" fmla="*/ 0 w 6774180"/>
              <a:gd name="connsiteY8" fmla="*/ 103322 h 61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4180" h="619920">
                <a:moveTo>
                  <a:pt x="0" y="103322"/>
                </a:moveTo>
                <a:cubicBezTo>
                  <a:pt x="0" y="46259"/>
                  <a:pt x="46259" y="0"/>
                  <a:pt x="103322" y="0"/>
                </a:cubicBezTo>
                <a:lnTo>
                  <a:pt x="6670858" y="0"/>
                </a:lnTo>
                <a:cubicBezTo>
                  <a:pt x="6727921" y="0"/>
                  <a:pt x="6774180" y="46259"/>
                  <a:pt x="6774180" y="103322"/>
                </a:cubicBezTo>
                <a:lnTo>
                  <a:pt x="6774180" y="516598"/>
                </a:lnTo>
                <a:cubicBezTo>
                  <a:pt x="6774180" y="573661"/>
                  <a:pt x="6727921" y="619920"/>
                  <a:pt x="6670858" y="619920"/>
                </a:cubicBezTo>
                <a:lnTo>
                  <a:pt x="103322" y="619920"/>
                </a:lnTo>
                <a:cubicBezTo>
                  <a:pt x="46259" y="619920"/>
                  <a:pt x="0" y="573661"/>
                  <a:pt x="0" y="516598"/>
                </a:cubicBezTo>
                <a:lnTo>
                  <a:pt x="0" y="103322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0395692"/>
              <a:satOff val="-47968"/>
              <a:lumOff val="1765"/>
              <a:alphaOff val="0"/>
            </a:schemeClr>
          </a:fillRef>
          <a:effectRef idx="0">
            <a:schemeClr val="accent4">
              <a:hueOff val="10395692"/>
              <a:satOff val="-47968"/>
              <a:lumOff val="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6310" tIns="30262" rIns="286310" bIns="30262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5049028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9D87E-88DC-4428-AEAD-C0BC3FF9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94" y="1691005"/>
            <a:ext cx="6724005" cy="48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181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B1C2A0C-E195-49EB-91A6-4453B5198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072" y="1825625"/>
            <a:ext cx="87438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62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D6705C-1BE0-44C8-8CD3-D01C0F742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Classification</a:t>
            </a:r>
          </a:p>
          <a:p>
            <a:r>
              <a:rPr lang="en-US" dirty="0">
                <a:solidFill>
                  <a:srgbClr val="7030A0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8040511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FB2E6A1-B344-416E-81EF-8A7D065B6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750447"/>
              </p:ext>
            </p:extLst>
          </p:nvPr>
        </p:nvGraphicFramePr>
        <p:xfrm>
          <a:off x="736600" y="1825624"/>
          <a:ext cx="10617200" cy="47548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654300">
                  <a:extLst>
                    <a:ext uri="{9D8B030D-6E8A-4147-A177-3AD203B41FA5}">
                      <a16:colId xmlns:a16="http://schemas.microsoft.com/office/drawing/2014/main" val="3954462617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2662752913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3348253292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4267496250"/>
                    </a:ext>
                  </a:extLst>
                </a:gridCol>
              </a:tblGrid>
              <a:tr h="4422775"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effectLst/>
                          <a:hlinkClick r:id="rId2" tooltip="Analytical learning (page does not exist)"/>
                        </a:rPr>
                        <a:t>Analytical learning</a:t>
                      </a:r>
                      <a:endParaRPr lang="en-US" sz="1800" kern="1200" dirty="0">
                        <a:effectLst/>
                      </a:endParaRPr>
                    </a:p>
                    <a:p>
                      <a:r>
                        <a:rPr lang="en-US" sz="1800" u="none" strike="noStrike" kern="1200" dirty="0">
                          <a:effectLst/>
                          <a:hlinkClick r:id="rId3" tooltip="Artificial neural network"/>
                        </a:rPr>
                        <a:t>Artificial neural network</a:t>
                      </a:r>
                      <a:endParaRPr lang="en-US" sz="1800" kern="1200" dirty="0">
                        <a:effectLst/>
                      </a:endParaRPr>
                    </a:p>
                    <a:p>
                      <a:r>
                        <a:rPr lang="en-US" sz="1800" u="none" strike="noStrike" kern="1200" dirty="0">
                          <a:effectLst/>
                          <a:hlinkClick r:id="rId4" tooltip="Backpropagation"/>
                        </a:rPr>
                        <a:t>Backpropagation</a:t>
                      </a:r>
                      <a:endParaRPr lang="en-US" sz="1800" kern="1200" dirty="0">
                        <a:effectLst/>
                      </a:endParaRPr>
                    </a:p>
                    <a:p>
                      <a:r>
                        <a:rPr lang="en-US" sz="1800" u="none" strike="noStrike" kern="1200" dirty="0">
                          <a:effectLst/>
                          <a:hlinkClick r:id="rId5" tooltip="Boosting (meta-algorithm)"/>
                        </a:rPr>
                        <a:t>Boosting (meta-algorithm)</a:t>
                      </a:r>
                      <a:endParaRPr lang="en-US" sz="1800" kern="1200" dirty="0">
                        <a:effectLst/>
                      </a:endParaRPr>
                    </a:p>
                    <a:p>
                      <a:r>
                        <a:rPr lang="en-US" sz="1800" u="none" strike="noStrike" kern="1200" dirty="0">
                          <a:effectLst/>
                          <a:hlinkClick r:id="rId6" tooltip="Bayesian statistics"/>
                        </a:rPr>
                        <a:t>Bayesian statistics</a:t>
                      </a:r>
                      <a:endParaRPr lang="en-US" sz="1800" kern="1200" dirty="0">
                        <a:effectLst/>
                      </a:endParaRPr>
                    </a:p>
                    <a:p>
                      <a:r>
                        <a:rPr lang="en-US" sz="1800" u="none" strike="noStrike" kern="1200" dirty="0">
                          <a:effectLst/>
                          <a:hlinkClick r:id="rId7" tooltip="Case-based reasoning"/>
                        </a:rPr>
                        <a:t>Case-based reasoning</a:t>
                      </a:r>
                      <a:endParaRPr lang="en-US" sz="1800" kern="1200" dirty="0">
                        <a:effectLst/>
                      </a:endParaRPr>
                    </a:p>
                    <a:p>
                      <a:r>
                        <a:rPr lang="en-US" sz="1800" u="none" strike="noStrike" kern="1200" dirty="0">
                          <a:effectLst/>
                          <a:hlinkClick r:id="rId8" tooltip="Decision tree learning"/>
                        </a:rPr>
                        <a:t>Decision tree learning</a:t>
                      </a:r>
                      <a:endParaRPr lang="en-US" sz="1800" kern="1200" dirty="0">
                        <a:effectLst/>
                      </a:endParaRPr>
                    </a:p>
                    <a:p>
                      <a:r>
                        <a:rPr lang="en-US" sz="1800" u="none" strike="noStrike" kern="1200" dirty="0">
                          <a:effectLst/>
                          <a:hlinkClick r:id="rId9" tooltip="Inductive logic programming"/>
                        </a:rPr>
                        <a:t>Inductive logic programming</a:t>
                      </a:r>
                      <a:endParaRPr lang="en-US" sz="1800" kern="120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 tooltip="Gaussian process regression"/>
                        </a:rPr>
                        <a:t>Gaussian process regression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 tooltip="Group method of data handling"/>
                        </a:rPr>
                        <a:t>Group method of data handling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 tooltip="Variable kernel density estimation"/>
                        </a:rPr>
                        <a:t>Kernel estimators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 tooltip="Learning Automata"/>
                        </a:rPr>
                        <a:t>Learning Automata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 tooltip="Learning classifier system"/>
                        </a:rPr>
                        <a:t>Learning Classifier Systems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 tooltip="Minimum message length"/>
                        </a:rPr>
                        <a:t>Minimum message length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 tooltip="Decision tree"/>
                        </a:rPr>
                        <a:t>decision trees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decision graphs, etc.)</a:t>
                      </a: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 tooltip="Multilinear subspace learning"/>
                        </a:rPr>
                        <a:t>Multilinear subspace learning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 tooltip="Naive bayes classifier"/>
                        </a:rPr>
                        <a:t>Naive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 tooltip="Naive bayes classifier"/>
                        </a:rPr>
                        <a:t>bayes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 tooltip="Naive bayes classifier"/>
                        </a:rPr>
                        <a:t> classifier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9" tooltip="Maximum entropy classifier"/>
                        </a:rPr>
                        <a:t>Maximum entropy classifier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0" tooltip="Conditional random field"/>
                        </a:rPr>
                        <a:t>Conditional random field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1" tooltip="Nearest neighbor (pattern recognition)"/>
                        </a:rPr>
                        <a:t>Nearest Neighbor Algorithm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2" tooltip="Probably approximately correct learning"/>
                        </a:rPr>
                        <a:t>Probably approximately correct learning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(PAC) learning</a:t>
                      </a: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 tooltip="Ripple down rules"/>
                        </a:rPr>
                        <a:t>Ripple down rules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 knowledge acquisition methodology</a:t>
                      </a: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4" tooltip="Symbolic machine learning (page does not exist)"/>
                        </a:rPr>
                        <a:t>Symbolic machine learning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algorithms</a:t>
                      </a:r>
                    </a:p>
                    <a:p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5" tooltip="Subsymbolic machine learning (page does not exist)"/>
                        </a:rPr>
                        <a:t>Subsymbolic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5" tooltip="Subsymbolic machine learning (page does not exist)"/>
                        </a:rPr>
                        <a:t> machine learning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algorithms</a:t>
                      </a: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6" tooltip="Support vector machine"/>
                        </a:rPr>
                        <a:t>Support vector machines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Minimum Complexity Machines (MCM)</a:t>
                      </a: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7" tooltip="Random forest"/>
                        </a:rPr>
                        <a:t>Random Forests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8" tooltip="Ensembles of Classifiers"/>
                        </a:rPr>
                        <a:t>Ensembles of Classifiers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9" tooltip="Ordinal classification"/>
                        </a:rPr>
                        <a:t>Ordinal classification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0" tooltip="Data Pre-processing"/>
                        </a:rPr>
                        <a:t>Data Pre-processing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1" tooltip="Handling imbalanced datasets (page does not exist)"/>
                        </a:rPr>
                        <a:t>Handling imbalanced datasets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2" tooltip="Statistical relational learning"/>
                        </a:rPr>
                        <a:t>Statistical relational learning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3" tooltip="Proaftn"/>
                        </a:rPr>
                        <a:t>Proaftn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 multicriteria classification algorithm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913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03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3256D-E819-497B-9743-8548376D5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982" y="1825625"/>
            <a:ext cx="8274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855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53BFEB-1EB6-4C16-BDA4-2282295E5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647" y="1825625"/>
            <a:ext cx="87807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75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D6705C-1BE0-44C8-8CD3-D01C0F742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Clustering</a:t>
            </a:r>
          </a:p>
          <a:p>
            <a:r>
              <a:rPr lang="en-US" dirty="0">
                <a:solidFill>
                  <a:srgbClr val="7030A0"/>
                </a:solidFill>
              </a:rPr>
              <a:t>Association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384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2B0D8D-9936-4602-BCD4-9350C331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7500" cy="4351338"/>
          </a:xfrm>
        </p:spPr>
        <p:txBody>
          <a:bodyPr>
            <a:noAutofit/>
          </a:bodyPr>
          <a:lstStyle/>
          <a:p>
            <a:r>
              <a:rPr lang="en-US" sz="2200" dirty="0">
                <a:hlinkClick r:id="rId2" tooltip="Data clustering"/>
              </a:rPr>
              <a:t>clustering</a:t>
            </a:r>
            <a:endParaRPr lang="en-US" sz="2200" dirty="0"/>
          </a:p>
          <a:p>
            <a:pPr lvl="1"/>
            <a:r>
              <a:rPr lang="en-US" sz="2200" dirty="0">
                <a:hlinkClick r:id="rId3" tooltip="K-means"/>
              </a:rPr>
              <a:t>k-means</a:t>
            </a:r>
            <a:endParaRPr lang="en-US" sz="2200" dirty="0"/>
          </a:p>
          <a:p>
            <a:pPr lvl="1"/>
            <a:r>
              <a:rPr lang="en-US" sz="2200" dirty="0">
                <a:hlinkClick r:id="rId4" tooltip="Mixture models"/>
              </a:rPr>
              <a:t>mixture models</a:t>
            </a:r>
            <a:endParaRPr lang="en-US" sz="2200" dirty="0"/>
          </a:p>
          <a:p>
            <a:pPr lvl="1"/>
            <a:r>
              <a:rPr lang="en-US" sz="2200" dirty="0">
                <a:hlinkClick r:id="rId5" tooltip="Hierarchical clustering"/>
              </a:rPr>
              <a:t>hierarchical clustering</a:t>
            </a:r>
            <a:r>
              <a:rPr lang="en-US" sz="2200" dirty="0"/>
              <a:t>,</a:t>
            </a:r>
            <a:r>
              <a:rPr lang="en-US" sz="2200" baseline="30000" dirty="0">
                <a:hlinkClick r:id="rId6"/>
              </a:rPr>
              <a:t>[2]</a:t>
            </a:r>
            <a:endParaRPr lang="en-US" sz="2200" dirty="0"/>
          </a:p>
          <a:p>
            <a:r>
              <a:rPr lang="en-US" sz="2200" dirty="0">
                <a:hlinkClick r:id="rId7" tooltip="Anomaly detection"/>
              </a:rPr>
              <a:t>anomaly detection</a:t>
            </a:r>
            <a:endParaRPr lang="en-US" sz="2200" dirty="0"/>
          </a:p>
          <a:p>
            <a:r>
              <a:rPr lang="en-US" sz="2200" dirty="0">
                <a:hlinkClick r:id="rId8" tooltip="Artificial neural network"/>
              </a:rPr>
              <a:t>Neural Networks</a:t>
            </a:r>
            <a:endParaRPr lang="en-US" sz="2200" dirty="0"/>
          </a:p>
          <a:p>
            <a:pPr lvl="1"/>
            <a:r>
              <a:rPr lang="en-US" sz="2200" dirty="0">
                <a:hlinkClick r:id="rId9" tooltip="Hebbian Learning"/>
              </a:rPr>
              <a:t>Hebbian Learning</a:t>
            </a:r>
            <a:endParaRPr lang="en-US" sz="2200" dirty="0"/>
          </a:p>
          <a:p>
            <a:pPr lvl="1"/>
            <a:r>
              <a:rPr lang="en-US" sz="2200" dirty="0">
                <a:hlinkClick r:id="rId10" tooltip="Generative Adversarial Networks"/>
              </a:rPr>
              <a:t>Generative Adversarial Networks</a:t>
            </a:r>
            <a:endParaRPr lang="en-US" sz="220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9DEABF4-1259-41C0-9FF1-CE6078606825}"/>
              </a:ext>
            </a:extLst>
          </p:cNvPr>
          <p:cNvSpPr txBox="1">
            <a:spLocks/>
          </p:cNvSpPr>
          <p:nvPr/>
        </p:nvSpPr>
        <p:spPr>
          <a:xfrm>
            <a:off x="6578600" y="1825625"/>
            <a:ext cx="53975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Approaches for learning </a:t>
            </a:r>
            <a:r>
              <a:rPr lang="en-US" sz="2200" dirty="0">
                <a:hlinkClick r:id="rId11" tooltip="Latent variable model"/>
              </a:rPr>
              <a:t>latent variable models</a:t>
            </a:r>
            <a:r>
              <a:rPr lang="en-US" sz="2200" dirty="0"/>
              <a:t> such as</a:t>
            </a:r>
          </a:p>
          <a:p>
            <a:pPr lvl="1"/>
            <a:r>
              <a:rPr lang="en-US" sz="2200" dirty="0">
                <a:hlinkClick r:id="rId12" tooltip="Expectation–maximization algorithm"/>
              </a:rPr>
              <a:t>Expectation–maximization algorithm</a:t>
            </a:r>
            <a:r>
              <a:rPr lang="en-US" sz="2200" dirty="0"/>
              <a:t> (EM)</a:t>
            </a:r>
          </a:p>
          <a:p>
            <a:pPr lvl="1"/>
            <a:r>
              <a:rPr lang="en-US" sz="2200" dirty="0">
                <a:hlinkClick r:id="rId13" tooltip="Method of moments (statistics)"/>
              </a:rPr>
              <a:t>Method of moments</a:t>
            </a:r>
            <a:endParaRPr lang="en-US" sz="2200" dirty="0"/>
          </a:p>
          <a:p>
            <a:pPr lvl="1"/>
            <a:r>
              <a:rPr lang="en-US" sz="2200" dirty="0">
                <a:hlinkClick r:id="rId14" tooltip="Blind signal separation"/>
              </a:rPr>
              <a:t>Blind signal separation</a:t>
            </a:r>
            <a:r>
              <a:rPr lang="en-US" sz="2200" dirty="0"/>
              <a:t> techniques, e.g.,</a:t>
            </a:r>
          </a:p>
          <a:p>
            <a:pPr lvl="2"/>
            <a:r>
              <a:rPr lang="en-US" sz="2200" dirty="0">
                <a:hlinkClick r:id="rId15" tooltip="Principal component analysis"/>
              </a:rPr>
              <a:t>Principal component analysis</a:t>
            </a:r>
            <a:r>
              <a:rPr lang="en-US" sz="2200" dirty="0"/>
              <a:t>,</a:t>
            </a:r>
          </a:p>
          <a:p>
            <a:pPr lvl="2"/>
            <a:r>
              <a:rPr lang="en-US" sz="2200" dirty="0">
                <a:hlinkClick r:id="rId16" tooltip="Independent component analysis"/>
              </a:rPr>
              <a:t>Independent component analysis</a:t>
            </a:r>
            <a:r>
              <a:rPr lang="en-US" sz="2200" dirty="0"/>
              <a:t>,</a:t>
            </a:r>
          </a:p>
          <a:p>
            <a:pPr lvl="2"/>
            <a:r>
              <a:rPr lang="en-US" sz="2200" dirty="0">
                <a:hlinkClick r:id="rId17" tooltip="Non-negative matrix factorization"/>
              </a:rPr>
              <a:t>Non-negative matrix factorization</a:t>
            </a:r>
            <a:r>
              <a:rPr lang="en-US" sz="2200" dirty="0"/>
              <a:t>,</a:t>
            </a:r>
          </a:p>
          <a:p>
            <a:pPr lvl="2"/>
            <a:r>
              <a:rPr lang="en-US" sz="2200" dirty="0">
                <a:hlinkClick r:id="rId18" tooltip="Singular value decomposition"/>
              </a:rPr>
              <a:t>Singular value decomposition</a:t>
            </a:r>
            <a:r>
              <a:rPr lang="en-US" sz="2200" dirty="0"/>
              <a:t>.</a:t>
            </a:r>
            <a:r>
              <a:rPr lang="en-US" sz="2200" baseline="30000" dirty="0">
                <a:hlinkClick r:id="rId19"/>
              </a:rPr>
              <a:t>[3]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3935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0497A1F-5937-4A5C-A036-1E6A2968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736" y="1825625"/>
            <a:ext cx="87485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480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0A2C3CA5-1F31-482F-A87A-228B9820C6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318100"/>
              </p:ext>
            </p:extLst>
          </p:nvPr>
        </p:nvGraphicFramePr>
        <p:xfrm>
          <a:off x="279400" y="228600"/>
          <a:ext cx="11645900" cy="59436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4218947741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79087526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774256095"/>
                    </a:ext>
                  </a:extLst>
                </a:gridCol>
                <a:gridCol w="3937000">
                  <a:extLst>
                    <a:ext uri="{9D8B030D-6E8A-4147-A177-3AD203B41FA5}">
                      <a16:colId xmlns:a16="http://schemas.microsoft.com/office/drawing/2014/main" val="4202963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C00000"/>
                          </a:solidFill>
                          <a:effectLst/>
                        </a:rPr>
                        <a:t>Regression Algorithms</a:t>
                      </a:r>
                      <a:endParaRPr lang="en-US" sz="1800" b="0" i="0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rgbClr val="7030A0"/>
                          </a:solidFill>
                          <a:effectLst/>
                        </a:rPr>
                        <a:t>Linear Regression</a:t>
                      </a:r>
                      <a:endParaRPr lang="en-US" sz="1800" b="0" kern="1200" dirty="0">
                        <a:solidFill>
                          <a:srgbClr val="7030A0"/>
                        </a:solidFill>
                        <a:effectLst/>
                      </a:endParaRPr>
                    </a:p>
                    <a:p>
                      <a:r>
                        <a:rPr lang="en-US" sz="1800" b="0" u="none" strike="noStrike" kern="1200" dirty="0">
                          <a:solidFill>
                            <a:srgbClr val="7030A0"/>
                          </a:solidFill>
                          <a:effectLst/>
                        </a:rPr>
                        <a:t>Logistic Regression</a:t>
                      </a:r>
                      <a:endParaRPr lang="en-US" sz="1800" b="0" kern="1200" dirty="0">
                        <a:solidFill>
                          <a:srgbClr val="7030A0"/>
                        </a:solidFill>
                        <a:effectLst/>
                      </a:endParaRPr>
                    </a:p>
                    <a:p>
                      <a:r>
                        <a:rPr lang="en-US" sz="1800" b="0" kern="1200" dirty="0">
                          <a:solidFill>
                            <a:srgbClr val="7030A0"/>
                          </a:solidFill>
                          <a:effectLst/>
                        </a:rPr>
                        <a:t>Stepwise Regression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C00000"/>
                          </a:solidFill>
                          <a:effectLst/>
                        </a:rPr>
                        <a:t>Clustering Algorithms</a:t>
                      </a:r>
                      <a:endParaRPr lang="en-US" sz="1800" b="0" i="0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rgbClr val="7030A0"/>
                          </a:solidFill>
                          <a:effectLst/>
                        </a:rPr>
                        <a:t>k-Means clustering</a:t>
                      </a:r>
                      <a:endParaRPr lang="en-US" sz="1800" b="0" kern="1200" dirty="0">
                        <a:solidFill>
                          <a:srgbClr val="7030A0"/>
                        </a:solidFill>
                        <a:effectLst/>
                      </a:endParaRPr>
                    </a:p>
                    <a:p>
                      <a:r>
                        <a:rPr lang="en-US" sz="1800" b="0" kern="1200" dirty="0">
                          <a:solidFill>
                            <a:srgbClr val="7030A0"/>
                          </a:solidFill>
                          <a:effectLst/>
                        </a:rPr>
                        <a:t>k-Medians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7030A0"/>
                          </a:solidFill>
                          <a:effectLst/>
                        </a:rPr>
                        <a:t>Expectation Maximization (EM)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C00000"/>
                          </a:solidFill>
                          <a:effectLst/>
                        </a:rPr>
                        <a:t>Classification Algorithms</a:t>
                      </a:r>
                    </a:p>
                    <a:p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7030A0"/>
                          </a:solidFill>
                          <a:effectLst/>
                        </a:rPr>
                        <a:t>Linear Classifier</a:t>
                      </a:r>
                    </a:p>
                    <a:p>
                      <a:r>
                        <a:rPr lang="en-US" sz="1800" b="0" u="none" strike="noStrike" kern="1200" dirty="0">
                          <a:solidFill>
                            <a:srgbClr val="7030A0"/>
                          </a:solidFill>
                          <a:effectLst/>
                        </a:rPr>
                        <a:t>Support Vector Machine (SVM)</a:t>
                      </a:r>
                      <a:endParaRPr lang="en-US" sz="1800" b="0" kern="1200" dirty="0">
                        <a:solidFill>
                          <a:srgbClr val="7030A0"/>
                        </a:solidFill>
                        <a:effectLst/>
                      </a:endParaRPr>
                    </a:p>
                    <a:p>
                      <a:r>
                        <a:rPr lang="en-US" sz="1800" b="0" u="none" strike="noStrike" kern="1200" dirty="0">
                          <a:solidFill>
                            <a:srgbClr val="7030A0"/>
                          </a:solidFill>
                          <a:effectLst/>
                        </a:rPr>
                        <a:t>Kernel SVM</a:t>
                      </a:r>
                      <a:endParaRPr lang="en-US" sz="1800" b="0" kern="1200" dirty="0">
                        <a:solidFill>
                          <a:srgbClr val="7030A0"/>
                        </a:solidFill>
                        <a:effectLst/>
                      </a:endParaRPr>
                    </a:p>
                    <a:p>
                      <a:r>
                        <a:rPr lang="en-US" sz="1800" b="0" kern="1200" dirty="0">
                          <a:solidFill>
                            <a:srgbClr val="7030A0"/>
                          </a:solidFill>
                          <a:effectLst/>
                        </a:rPr>
                        <a:t>Sparse Representation-based classification (SRC)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Artificial Neural Network Algorithms</a:t>
                      </a:r>
                    </a:p>
                    <a:p>
                      <a:endParaRPr lang="en-US" sz="1800" b="0" i="0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Perceptron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 err="1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Softmax</a:t>
                      </a:r>
                      <a:r>
                        <a:rPr lang="en-US" sz="18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Regression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Multi-layer Perceptron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Back-Propagation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671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C00000"/>
                          </a:solidFill>
                          <a:effectLst/>
                        </a:rPr>
                        <a:t>Instance-based Algorithms</a:t>
                      </a:r>
                    </a:p>
                    <a:p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rgbClr val="7030A0"/>
                          </a:solidFill>
                          <a:effectLst/>
                        </a:rPr>
                        <a:t>k-Nearest Neighbor (</a:t>
                      </a:r>
                      <a:r>
                        <a:rPr lang="en-US" sz="1800" b="0" u="none" strike="noStrike" kern="1200" dirty="0" err="1">
                          <a:solidFill>
                            <a:srgbClr val="7030A0"/>
                          </a:solidFill>
                          <a:effectLst/>
                        </a:rPr>
                        <a:t>kNN</a:t>
                      </a:r>
                      <a:r>
                        <a:rPr lang="en-US" sz="1800" b="0" u="none" strike="noStrike" kern="1200" dirty="0">
                          <a:solidFill>
                            <a:srgbClr val="7030A0"/>
                          </a:solidFill>
                          <a:effectLst/>
                        </a:rPr>
                        <a:t>)</a:t>
                      </a:r>
                      <a:endParaRPr lang="en-US" sz="1800" b="0" kern="1200" dirty="0">
                        <a:solidFill>
                          <a:srgbClr val="7030A0"/>
                        </a:solidFill>
                        <a:effectLst/>
                      </a:endParaRPr>
                    </a:p>
                    <a:p>
                      <a:r>
                        <a:rPr lang="en-US" sz="1800" b="0" kern="1200" dirty="0">
                          <a:solidFill>
                            <a:srgbClr val="7030A0"/>
                          </a:solidFill>
                          <a:effectLst/>
                        </a:rPr>
                        <a:t>Learning Vector Quantization (LVQ)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Dimensionality Reduction Algorithms</a:t>
                      </a:r>
                    </a:p>
                    <a:p>
                      <a:endParaRPr lang="en-US" sz="1800" b="0" i="0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Principal Component Analysis (PCA)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Discriminant Analysis (LDA)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1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C00000"/>
                          </a:solidFill>
                          <a:effectLst/>
                        </a:rPr>
                        <a:t>Regularization Algorithms</a:t>
                      </a:r>
                    </a:p>
                    <a:p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7030A0"/>
                          </a:solidFill>
                          <a:effectLst/>
                        </a:rPr>
                        <a:t>Ridge Regression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7030A0"/>
                          </a:solidFill>
                          <a:effectLst/>
                        </a:rPr>
                        <a:t>Least Absolute Shrinkage and Selection Operator (LASSO)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7030A0"/>
                          </a:solidFill>
                          <a:effectLst/>
                        </a:rPr>
                        <a:t>Least-Angle Regression (LARS)</a:t>
                      </a:r>
                    </a:p>
                    <a:p>
                      <a:endParaRPr lang="en-US" b="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Ensemble Algorithms</a:t>
                      </a:r>
                    </a:p>
                    <a:p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Boosting</a:t>
                      </a:r>
                    </a:p>
                    <a:p>
                      <a:r>
                        <a:rPr lang="en-US" sz="1800" b="0" i="0" kern="1200" dirty="0" err="1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AdaBoost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  <a:p>
                      <a:endParaRPr lang="en-US" b="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07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C00000"/>
                          </a:solidFill>
                          <a:effectLst/>
                        </a:rPr>
                        <a:t>Bayesian Algorithms</a:t>
                      </a:r>
                    </a:p>
                    <a:p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7030A0"/>
                          </a:solidFill>
                          <a:effectLst/>
                        </a:rPr>
                        <a:t>Naive Bayes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7030A0"/>
                          </a:solidFill>
                          <a:effectLst/>
                        </a:rPr>
                        <a:t>Gaussian Naive Bayes</a:t>
                      </a:r>
                      <a:endParaRPr lang="en-US" sz="1800" b="0" i="0" kern="1200" dirty="0">
                        <a:solidFill>
                          <a:srgbClr val="7030A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118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259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FE7-3886-441C-94DA-9F948F82F0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4763"/>
            <a:ext cx="12192000" cy="169545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00834C3-337A-4946-A9C2-36181D49D84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14500" y="81588"/>
            <a:ext cx="8420100" cy="60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32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1FAB-594C-4BB2-BB3F-F319C86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5323-5449-461A-80CB-8057482A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4AD69-31EB-4F09-B2BB-B321BD1C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935038"/>
            <a:ext cx="457200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0901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1696</TotalTime>
  <Words>366</Words>
  <Application>Microsoft Office PowerPoint</Application>
  <PresentationFormat>Widescreen</PresentationFormat>
  <Paragraphs>187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Wingdings</vt:lpstr>
      <vt:lpstr>1_Office Theme</vt:lpstr>
      <vt:lpstr>Introduction to Machine Learning</vt:lpstr>
      <vt:lpstr>Agenda</vt:lpstr>
      <vt:lpstr>What is Machine Learning</vt:lpstr>
      <vt:lpstr>What is Machine Learning</vt:lpstr>
      <vt:lpstr>What is Machine Learning</vt:lpstr>
      <vt:lpstr>PowerPoint Presentation</vt:lpstr>
      <vt:lpstr>Example</vt:lpstr>
      <vt:lpstr>Example</vt:lpstr>
      <vt:lpstr>Example</vt:lpstr>
      <vt:lpstr>Example</vt:lpstr>
      <vt:lpstr>Example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and Polynomial Regression</vt:lpstr>
      <vt:lpstr>Linear Regression</vt:lpstr>
      <vt:lpstr>Example</vt:lpstr>
      <vt:lpstr>Example</vt:lpstr>
      <vt:lpstr>Example</vt:lpstr>
      <vt:lpstr>Example</vt:lpstr>
      <vt:lpstr>Naïve Bayes Algorithm</vt:lpstr>
      <vt:lpstr>Example</vt:lpstr>
      <vt:lpstr>Example</vt:lpstr>
      <vt:lpstr>Example</vt:lpstr>
      <vt:lpstr>Example</vt:lpstr>
      <vt:lpstr>Example</vt:lpstr>
      <vt:lpstr>Decision Tree</vt:lpstr>
      <vt:lpstr>Example</vt:lpstr>
      <vt:lpstr>Example</vt:lpstr>
      <vt:lpstr>Example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Types of learning</vt:lpstr>
      <vt:lpstr>Types of learning</vt:lpstr>
      <vt:lpstr>Supervised Learning</vt:lpstr>
      <vt:lpstr>Supervised Learning</vt:lpstr>
      <vt:lpstr>Supervised Learning</vt:lpstr>
      <vt:lpstr>Unsupervised Learning</vt:lpstr>
      <vt:lpstr>Unsupervised Learning</vt:lpstr>
      <vt:lpstr>Unsupervised Learning</vt:lpstr>
      <vt:lpstr>Reinforcement Learning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Phpunit testing</dc:title>
  <dc:creator>admin</dc:creator>
  <cp:lastModifiedBy>PC</cp:lastModifiedBy>
  <cp:revision>118</cp:revision>
  <dcterms:created xsi:type="dcterms:W3CDTF">2017-03-08T09:03:00Z</dcterms:created>
  <dcterms:modified xsi:type="dcterms:W3CDTF">2017-09-07T06:33:25Z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2057-10.2.0.5811</vt:lpwstr>
  </property>
</Properties>
</file>